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2" r:id="rId6"/>
    <p:sldId id="264" r:id="rId7"/>
    <p:sldId id="260" r:id="rId8"/>
    <p:sldId id="263" r:id="rId9"/>
    <p:sldId id="26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8" d="100"/>
          <a:sy n="108" d="100"/>
        </p:scale>
        <p:origin x="-768"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15-11-16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15-11-16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dirty="0"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15-11-16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B01F9CA3-105E-4857-9057-6DB6197DA786}" type="datetimeFigureOut">
              <a:rPr lang="en-US" smtClean="0"/>
              <a:t>15-11-16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B01F9CA3-105E-4857-9057-6DB6197DA786}" type="datetimeFigureOut">
              <a:rPr lang="en-US" smtClean="0"/>
              <a:t>15-11-16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7" name="Date Placeholder 6"/>
          <p:cNvSpPr>
            <a:spLocks noGrp="1"/>
          </p:cNvSpPr>
          <p:nvPr>
            <p:ph type="dt" sz="half" idx="10"/>
          </p:nvPr>
        </p:nvSpPr>
        <p:spPr/>
        <p:txBody>
          <a:bodyPr/>
          <a:lstStyle/>
          <a:p>
            <a:fld id="{B01F9CA3-105E-4857-9057-6DB6197DA786}" type="datetimeFigureOut">
              <a:rPr lang="en-US" smtClean="0"/>
              <a:t>15-11-16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01F9CA3-105E-4857-9057-6DB6197DA786}" type="datetimeFigureOut">
              <a:rPr lang="en-US" smtClean="0"/>
              <a:t>15-11-16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F9CA3-105E-4857-9057-6DB6197DA786}" type="datetimeFigureOut">
              <a:rPr lang="en-US" smtClean="0"/>
              <a:t>15-11-16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15-11-16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15-11-16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15-11-16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15-11-16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B01F9CA3-105E-4857-9057-6DB6197DA786}" type="datetimeFigureOut">
              <a:rPr lang="en-US" smtClean="0"/>
              <a:t>15-11-16</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7F5CE407-6216-4202-80E4-A30DC2F709B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2921" y="1246375"/>
            <a:ext cx="6498158" cy="2281100"/>
          </a:xfrm>
        </p:spPr>
        <p:txBody>
          <a:bodyPr/>
          <a:lstStyle/>
          <a:p>
            <a:r>
              <a:rPr lang="en-US" dirty="0" smtClean="0"/>
              <a:t>The Medieval, the Multidisciplinary, and the Modern University</a:t>
            </a:r>
            <a:endParaRPr lang="en-US" dirty="0"/>
          </a:p>
        </p:txBody>
      </p:sp>
      <p:sp>
        <p:nvSpPr>
          <p:cNvPr id="3" name="Subtitle 2"/>
          <p:cNvSpPr>
            <a:spLocks noGrp="1"/>
          </p:cNvSpPr>
          <p:nvPr>
            <p:ph type="subTitle" idx="1"/>
          </p:nvPr>
        </p:nvSpPr>
        <p:spPr>
          <a:xfrm>
            <a:off x="1322921" y="3762640"/>
            <a:ext cx="6498159" cy="688178"/>
          </a:xfrm>
        </p:spPr>
        <p:txBody>
          <a:bodyPr/>
          <a:lstStyle/>
          <a:p>
            <a:r>
              <a:rPr lang="en-US" dirty="0" smtClean="0"/>
              <a:t>Emily </a:t>
            </a:r>
            <a:r>
              <a:rPr lang="en-US" dirty="0" smtClean="0"/>
              <a:t>Osborne</a:t>
            </a:r>
            <a:endParaRPr lang="en-US" dirty="0"/>
          </a:p>
        </p:txBody>
      </p:sp>
    </p:spTree>
    <p:extLst>
      <p:ext uri="{BB962C8B-B14F-4D97-AF65-F5344CB8AC3E}">
        <p14:creationId xmlns:p14="http://schemas.microsoft.com/office/powerpoint/2010/main" val="3234704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597919"/>
          </a:xfrm>
        </p:spPr>
        <p:txBody>
          <a:bodyPr/>
          <a:lstStyle/>
          <a:p>
            <a:r>
              <a:rPr lang="en-US" sz="2600" dirty="0" smtClean="0"/>
              <a:t>Studying The Middle Ages Today</a:t>
            </a:r>
            <a:endParaRPr lang="en-US" sz="2600" dirty="0"/>
          </a:p>
        </p:txBody>
      </p:sp>
      <p:sp>
        <p:nvSpPr>
          <p:cNvPr id="3" name="Content Placeholder 2"/>
          <p:cNvSpPr>
            <a:spLocks noGrp="1"/>
          </p:cNvSpPr>
          <p:nvPr>
            <p:ph idx="1"/>
          </p:nvPr>
        </p:nvSpPr>
        <p:spPr>
          <a:xfrm>
            <a:off x="549275" y="799561"/>
            <a:ext cx="8042276" cy="5432312"/>
          </a:xfrm>
        </p:spPr>
        <p:txBody>
          <a:bodyPr>
            <a:normAutofit/>
          </a:bodyPr>
          <a:lstStyle/>
          <a:p>
            <a:pPr marL="0" indent="0">
              <a:buNone/>
            </a:pPr>
            <a:r>
              <a:rPr lang="en-US" dirty="0" smtClean="0"/>
              <a:t>Is there a need to “justify” certain disciplines </a:t>
            </a:r>
            <a:r>
              <a:rPr lang="en-US" dirty="0" smtClean="0"/>
              <a:t>in</a:t>
            </a:r>
            <a:r>
              <a:rPr lang="en-US" dirty="0" smtClean="0"/>
              <a:t> </a:t>
            </a:r>
            <a:r>
              <a:rPr lang="en-US" dirty="0" smtClean="0"/>
              <a:t>the humanities as academic subjects? Common questions I am asked as a scholar of the Middle Ages include:</a:t>
            </a:r>
          </a:p>
          <a:p>
            <a:r>
              <a:rPr lang="en-US" dirty="0" smtClean="0"/>
              <a:t>Weren’t the Middle Ages the “Dark Ages”? What do you actually study?</a:t>
            </a:r>
          </a:p>
          <a:p>
            <a:r>
              <a:rPr lang="en-US" dirty="0" smtClean="0"/>
              <a:t>What is the use-value to society of the knowledge that you have acquired and will pass on to another generation of scholars?</a:t>
            </a:r>
          </a:p>
          <a:p>
            <a:r>
              <a:rPr lang="en-US" dirty="0" smtClean="0"/>
              <a:t>I have read parts of </a:t>
            </a:r>
            <a:r>
              <a:rPr lang="en-US" i="1" dirty="0" smtClean="0"/>
              <a:t>Beowulf</a:t>
            </a:r>
            <a:r>
              <a:rPr lang="en-US" dirty="0" smtClean="0"/>
              <a:t> in translation. How can you make literature or history difficult enough to justify getting a PhD in them?</a:t>
            </a:r>
          </a:p>
        </p:txBody>
      </p:sp>
    </p:spTree>
    <p:extLst>
      <p:ext uri="{BB962C8B-B14F-4D97-AF65-F5344CB8AC3E}">
        <p14:creationId xmlns:p14="http://schemas.microsoft.com/office/powerpoint/2010/main" val="297852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5"/>
            <a:ext cx="8042276" cy="644953"/>
          </a:xfrm>
        </p:spPr>
        <p:txBody>
          <a:bodyPr/>
          <a:lstStyle/>
          <a:p>
            <a:r>
              <a:rPr lang="en-US" sz="2600" dirty="0" smtClean="0"/>
              <a:t>Are We </a:t>
            </a:r>
            <a:r>
              <a:rPr lang="en-US" sz="2600" dirty="0"/>
              <a:t>G</a:t>
            </a:r>
            <a:r>
              <a:rPr lang="en-US" sz="2600" dirty="0" smtClean="0"/>
              <a:t>uided by a “Cult of the Amateur”?</a:t>
            </a:r>
            <a:endParaRPr lang="en-US" sz="2600" dirty="0"/>
          </a:p>
        </p:txBody>
      </p:sp>
      <p:sp>
        <p:nvSpPr>
          <p:cNvPr id="3" name="Content Placeholder 2"/>
          <p:cNvSpPr>
            <a:spLocks noGrp="1"/>
          </p:cNvSpPr>
          <p:nvPr>
            <p:ph idx="1"/>
          </p:nvPr>
        </p:nvSpPr>
        <p:spPr>
          <a:xfrm>
            <a:off x="549275" y="1046484"/>
            <a:ext cx="8042276" cy="4897117"/>
          </a:xfrm>
        </p:spPr>
        <p:txBody>
          <a:bodyPr>
            <a:normAutofit fontScale="92500" lnSpcReduction="10000"/>
          </a:bodyPr>
          <a:lstStyle/>
          <a:p>
            <a:r>
              <a:rPr lang="en-US" dirty="0" smtClean="0"/>
              <a:t>The “cult of the amateur”: proliferation of knowledge through easy-access resources such as Wikipedia lead people to have a false sense of expertise after reading a summary of a topic (Keen</a:t>
            </a:r>
            <a:r>
              <a:rPr lang="en-US" dirty="0"/>
              <a:t>, 2007)</a:t>
            </a:r>
            <a:endParaRPr lang="en-US" dirty="0" smtClean="0"/>
          </a:p>
          <a:p>
            <a:pPr marL="631825" lvl="2" indent="0">
              <a:buNone/>
            </a:pPr>
            <a:r>
              <a:rPr lang="en-US" dirty="0" smtClean="0"/>
              <a:t>“</a:t>
            </a:r>
            <a:r>
              <a:rPr lang="en-US" dirty="0"/>
              <a:t>The price we pay for the growth in egalitarianism offered by the Internet is the decentralized access to unedited stories. In this medium, contributions by intellectuals lose their power to create a </a:t>
            </a:r>
            <a:r>
              <a:rPr lang="en-US" dirty="0" smtClean="0"/>
              <a:t>focus.” (Jürgen </a:t>
            </a:r>
            <a:r>
              <a:rPr lang="en-US" dirty="0" err="1" smtClean="0"/>
              <a:t>Habermas</a:t>
            </a:r>
            <a:r>
              <a:rPr lang="en-US" dirty="0" smtClean="0"/>
              <a:t>, 2006)</a:t>
            </a:r>
          </a:p>
          <a:p>
            <a:r>
              <a:rPr lang="en-US" dirty="0"/>
              <a:t>T</a:t>
            </a:r>
            <a:r>
              <a:rPr lang="en-US" dirty="0" smtClean="0"/>
              <a:t>here are of course positive aspects to the “democratization” of information through technology and Web 2.0. Individuals who cannot afford </a:t>
            </a:r>
            <a:r>
              <a:rPr lang="en-US" dirty="0" smtClean="0"/>
              <a:t>higher education </a:t>
            </a:r>
            <a:r>
              <a:rPr lang="en-US" dirty="0" smtClean="0"/>
              <a:t>now have access to more information and may possess greater control over </a:t>
            </a:r>
            <a:r>
              <a:rPr lang="en-US" dirty="0" smtClean="0"/>
              <a:t>their </a:t>
            </a:r>
            <a:r>
              <a:rPr lang="en-US" dirty="0" smtClean="0"/>
              <a:t>education and the ability to choose a course of study (</a:t>
            </a:r>
            <a:r>
              <a:rPr lang="en-US" dirty="0" err="1" smtClean="0"/>
              <a:t>Kamenetz</a:t>
            </a:r>
            <a:r>
              <a:rPr lang="en-US" dirty="0" smtClean="0"/>
              <a:t>, 2010)</a:t>
            </a:r>
            <a:endParaRPr lang="en-US" dirty="0"/>
          </a:p>
        </p:txBody>
      </p:sp>
    </p:spTree>
    <p:extLst>
      <p:ext uri="{BB962C8B-B14F-4D97-AF65-F5344CB8AC3E}">
        <p14:creationId xmlns:p14="http://schemas.microsoft.com/office/powerpoint/2010/main" val="1783289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5"/>
            <a:ext cx="8042276" cy="962425"/>
          </a:xfrm>
        </p:spPr>
        <p:txBody>
          <a:bodyPr/>
          <a:lstStyle/>
          <a:p>
            <a:r>
              <a:rPr lang="en-US" sz="2600" dirty="0" smtClean="0"/>
              <a:t>Three Concepts of “value” </a:t>
            </a:r>
            <a:r>
              <a:rPr lang="en-US" sz="2600" dirty="0" smtClean="0"/>
              <a:t>in Discourse on Higher </a:t>
            </a:r>
            <a:r>
              <a:rPr lang="en-US" sz="2600" dirty="0"/>
              <a:t>E</a:t>
            </a:r>
            <a:r>
              <a:rPr lang="en-US" sz="2600" dirty="0" smtClean="0"/>
              <a:t>ducation</a:t>
            </a:r>
            <a:endParaRPr lang="en-US" sz="2600" dirty="0"/>
          </a:p>
        </p:txBody>
      </p:sp>
      <p:sp>
        <p:nvSpPr>
          <p:cNvPr id="3" name="Content Placeholder 2"/>
          <p:cNvSpPr>
            <a:spLocks noGrp="1"/>
          </p:cNvSpPr>
          <p:nvPr>
            <p:ph idx="1"/>
          </p:nvPr>
        </p:nvSpPr>
        <p:spPr>
          <a:xfrm>
            <a:off x="549275" y="1563847"/>
            <a:ext cx="8042276" cy="4379754"/>
          </a:xfrm>
        </p:spPr>
        <p:txBody>
          <a:bodyPr>
            <a:normAutofit/>
          </a:bodyPr>
          <a:lstStyle/>
          <a:p>
            <a:r>
              <a:rPr lang="en-US" sz="2000" dirty="0" err="1" smtClean="0"/>
              <a:t>Presentism</a:t>
            </a:r>
            <a:endParaRPr lang="en-US" sz="2000" dirty="0"/>
          </a:p>
          <a:p>
            <a:pPr marL="631825" lvl="2" indent="0">
              <a:buNone/>
            </a:pPr>
            <a:r>
              <a:rPr lang="en-US" sz="1600" dirty="0" smtClean="0"/>
              <a:t>“</a:t>
            </a:r>
            <a:r>
              <a:rPr lang="en-US" sz="1600" dirty="0"/>
              <a:t>uncritical adherence to present-day attitudes, especially the tendency to interpret past events in terms of modern values and </a:t>
            </a:r>
            <a:r>
              <a:rPr lang="en-US" sz="1600" dirty="0" smtClean="0"/>
              <a:t>concepts”</a:t>
            </a:r>
          </a:p>
          <a:p>
            <a:r>
              <a:rPr lang="en-US" sz="2000" dirty="0" smtClean="0"/>
              <a:t>Consumerist approaches </a:t>
            </a:r>
            <a:r>
              <a:rPr lang="en-US" sz="2000" dirty="0"/>
              <a:t>to </a:t>
            </a:r>
            <a:r>
              <a:rPr lang="en-US" sz="2000" dirty="0" smtClean="0"/>
              <a:t>education </a:t>
            </a:r>
          </a:p>
          <a:p>
            <a:pPr marL="631825" lvl="2" indent="0">
              <a:buNone/>
            </a:pPr>
            <a:r>
              <a:rPr lang="en-US" sz="1600" dirty="0"/>
              <a:t>Is </a:t>
            </a:r>
            <a:r>
              <a:rPr lang="en-US" sz="1600" dirty="0" smtClean="0"/>
              <a:t>the value </a:t>
            </a:r>
            <a:r>
              <a:rPr lang="en-US" sz="1600" dirty="0"/>
              <a:t>of education </a:t>
            </a:r>
            <a:r>
              <a:rPr lang="en-US" sz="1600" dirty="0" smtClean="0"/>
              <a:t>now </a:t>
            </a:r>
            <a:r>
              <a:rPr lang="en-US" sz="1600" dirty="0"/>
              <a:t>seen </a:t>
            </a:r>
            <a:r>
              <a:rPr lang="en-US" sz="1600" dirty="0" smtClean="0"/>
              <a:t>as its </a:t>
            </a:r>
            <a:r>
              <a:rPr lang="en-US" sz="1600" dirty="0"/>
              <a:t>ability to meet the workforce’s </a:t>
            </a:r>
            <a:r>
              <a:rPr lang="en-US" sz="1600" dirty="0" smtClean="0"/>
              <a:t>need, </a:t>
            </a:r>
            <a:r>
              <a:rPr lang="en-US" sz="1600" dirty="0" smtClean="0"/>
              <a:t>and</a:t>
            </a:r>
            <a:r>
              <a:rPr lang="en-US" sz="1600" dirty="0" smtClean="0"/>
              <a:t> </a:t>
            </a:r>
            <a:r>
              <a:rPr lang="en-US" sz="1600" dirty="0" smtClean="0"/>
              <a:t>as a form of job training? </a:t>
            </a:r>
          </a:p>
          <a:p>
            <a:r>
              <a:rPr lang="en-US" sz="2000" dirty="0" smtClean="0"/>
              <a:t>What intellectual skills will be valuable in the near future?</a:t>
            </a:r>
            <a:endParaRPr lang="en-US" sz="2000" dirty="0"/>
          </a:p>
          <a:p>
            <a:pPr marL="631825" lvl="2" indent="0">
              <a:buNone/>
            </a:pPr>
            <a:r>
              <a:rPr lang="en-US" sz="1600" dirty="0" smtClean="0"/>
              <a:t>Do we need to move beyond a narrow concept of “thinking analytically”?</a:t>
            </a:r>
            <a:endParaRPr lang="en-US" sz="1600" dirty="0"/>
          </a:p>
          <a:p>
            <a:pPr marL="631825" lvl="2" indent="0">
              <a:buNone/>
            </a:pPr>
            <a:endParaRPr lang="en-US" sz="1600" dirty="0" smtClean="0"/>
          </a:p>
        </p:txBody>
      </p:sp>
    </p:spTree>
    <p:extLst>
      <p:ext uri="{BB962C8B-B14F-4D97-AF65-F5344CB8AC3E}">
        <p14:creationId xmlns:p14="http://schemas.microsoft.com/office/powerpoint/2010/main" val="1003964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492095"/>
          </a:xfrm>
        </p:spPr>
        <p:txBody>
          <a:bodyPr/>
          <a:lstStyle/>
          <a:p>
            <a:r>
              <a:rPr lang="en-US" sz="2600" dirty="0" err="1" smtClean="0"/>
              <a:t>Presentism</a:t>
            </a:r>
            <a:endParaRPr lang="en-US" sz="2600" dirty="0"/>
          </a:p>
        </p:txBody>
      </p:sp>
      <p:sp>
        <p:nvSpPr>
          <p:cNvPr id="3" name="Content Placeholder 2"/>
          <p:cNvSpPr>
            <a:spLocks noGrp="1"/>
          </p:cNvSpPr>
          <p:nvPr>
            <p:ph idx="1"/>
          </p:nvPr>
        </p:nvSpPr>
        <p:spPr>
          <a:xfrm>
            <a:off x="549275" y="764286"/>
            <a:ext cx="8042276" cy="5679236"/>
          </a:xfrm>
        </p:spPr>
        <p:txBody>
          <a:bodyPr>
            <a:normAutofit/>
          </a:bodyPr>
          <a:lstStyle/>
          <a:p>
            <a:r>
              <a:rPr lang="en-US" dirty="0" smtClean="0"/>
              <a:t>An </a:t>
            </a:r>
            <a:r>
              <a:rPr lang="en-US" dirty="0" smtClean="0"/>
              <a:t>increasing point of dialogue </a:t>
            </a:r>
            <a:r>
              <a:rPr lang="en-US" dirty="0" smtClean="0"/>
              <a:t>for</a:t>
            </a:r>
            <a:r>
              <a:rPr lang="en-US" dirty="0" smtClean="0"/>
              <a:t> </a:t>
            </a:r>
            <a:r>
              <a:rPr lang="en-US" dirty="0" smtClean="0"/>
              <a:t>literary and historical analysis, as more courses analyze cultural products of today against those of the past </a:t>
            </a:r>
            <a:r>
              <a:rPr lang="en-US" dirty="0" smtClean="0"/>
              <a:t>(Gutenberg’s </a:t>
            </a:r>
            <a:r>
              <a:rPr lang="en-US" dirty="0" smtClean="0"/>
              <a:t>printing </a:t>
            </a:r>
            <a:r>
              <a:rPr lang="en-US" dirty="0" smtClean="0"/>
              <a:t>press and social media memes)</a:t>
            </a:r>
            <a:r>
              <a:rPr lang="en-US" dirty="0" smtClean="0"/>
              <a:t>. </a:t>
            </a:r>
          </a:p>
          <a:p>
            <a:r>
              <a:rPr lang="en-CA" dirty="0"/>
              <a:t>Learners respond positively to material positioned in a manner relevant to their own position.</a:t>
            </a:r>
          </a:p>
          <a:p>
            <a:r>
              <a:rPr lang="en-US" dirty="0" smtClean="0"/>
              <a:t>Since </a:t>
            </a:r>
            <a:r>
              <a:rPr lang="en-US" dirty="0"/>
              <a:t>we </a:t>
            </a:r>
            <a:r>
              <a:rPr lang="en-US" dirty="0" smtClean="0"/>
              <a:t>learn by and can </a:t>
            </a:r>
            <a:r>
              <a:rPr lang="en-US" dirty="0"/>
              <a:t>never totally escape </a:t>
            </a:r>
            <a:r>
              <a:rPr lang="en-US" dirty="0" smtClean="0"/>
              <a:t>from our </a:t>
            </a:r>
            <a:r>
              <a:rPr lang="en-US" dirty="0"/>
              <a:t>own </a:t>
            </a:r>
            <a:r>
              <a:rPr lang="en-US" dirty="0" smtClean="0"/>
              <a:t>perspective, how </a:t>
            </a:r>
            <a:r>
              <a:rPr lang="en-US" dirty="0" smtClean="0"/>
              <a:t>important is it to </a:t>
            </a:r>
            <a:r>
              <a:rPr lang="en-US" dirty="0" smtClean="0"/>
              <a:t>attempt to analyze </a:t>
            </a:r>
            <a:r>
              <a:rPr lang="en-US" dirty="0" smtClean="0"/>
              <a:t>the past on its own </a:t>
            </a:r>
            <a:r>
              <a:rPr lang="en-US" dirty="0" smtClean="0"/>
              <a:t>terms? </a:t>
            </a:r>
            <a:endParaRPr lang="en-US" dirty="0" smtClean="0"/>
          </a:p>
          <a:p>
            <a:r>
              <a:rPr lang="en-US" dirty="0" smtClean="0"/>
              <a:t>What do we learn from a research question such as:</a:t>
            </a:r>
            <a:endParaRPr lang="en-US" dirty="0"/>
          </a:p>
          <a:p>
            <a:pPr marL="619125" lvl="2" indent="0">
              <a:buNone/>
            </a:pPr>
            <a:r>
              <a:rPr lang="en-US" dirty="0" smtClean="0"/>
              <a:t>“Was King Louis XIV a sexist for not including women </a:t>
            </a:r>
            <a:r>
              <a:rPr lang="en-US" dirty="0" smtClean="0"/>
              <a:t>amongst</a:t>
            </a:r>
            <a:r>
              <a:rPr lang="en-US" dirty="0" smtClean="0"/>
              <a:t> </a:t>
            </a:r>
            <a:r>
              <a:rPr lang="en-US" dirty="0" smtClean="0"/>
              <a:t>his </a:t>
            </a:r>
            <a:r>
              <a:rPr lang="en-US" dirty="0" smtClean="0"/>
              <a:t>government officials?</a:t>
            </a:r>
            <a:r>
              <a:rPr lang="en-US" dirty="0" smtClean="0"/>
              <a:t>”</a:t>
            </a:r>
          </a:p>
          <a:p>
            <a:endParaRPr lang="en-US" dirty="0"/>
          </a:p>
          <a:p>
            <a:endParaRPr lang="en-US" dirty="0"/>
          </a:p>
        </p:txBody>
      </p:sp>
    </p:spTree>
    <p:extLst>
      <p:ext uri="{BB962C8B-B14F-4D97-AF65-F5344CB8AC3E}">
        <p14:creationId xmlns:p14="http://schemas.microsoft.com/office/powerpoint/2010/main" val="3115131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456820"/>
          </a:xfrm>
        </p:spPr>
        <p:txBody>
          <a:bodyPr/>
          <a:lstStyle/>
          <a:p>
            <a:r>
              <a:rPr lang="en-US" sz="2600" dirty="0" err="1"/>
              <a:t>Presentism</a:t>
            </a:r>
            <a:endParaRPr lang="en-US" sz="2600" dirty="0"/>
          </a:p>
        </p:txBody>
      </p:sp>
      <p:sp>
        <p:nvSpPr>
          <p:cNvPr id="3" name="Content Placeholder 2"/>
          <p:cNvSpPr>
            <a:spLocks noGrp="1"/>
          </p:cNvSpPr>
          <p:nvPr>
            <p:ph idx="1"/>
          </p:nvPr>
        </p:nvSpPr>
        <p:spPr>
          <a:xfrm>
            <a:off x="549275" y="752528"/>
            <a:ext cx="8042276" cy="5191073"/>
          </a:xfrm>
        </p:spPr>
        <p:txBody>
          <a:bodyPr>
            <a:normAutofit lnSpcReduction="10000"/>
          </a:bodyPr>
          <a:lstStyle/>
          <a:p>
            <a:pPr marL="0" indent="0" algn="ctr">
              <a:buNone/>
            </a:pPr>
            <a:r>
              <a:rPr lang="en-CA" dirty="0" smtClean="0"/>
              <a:t>“</a:t>
            </a:r>
            <a:r>
              <a:rPr lang="en-CA" dirty="0"/>
              <a:t>History is what hurts” </a:t>
            </a:r>
            <a:r>
              <a:rPr lang="en-CA" dirty="0" smtClean="0"/>
              <a:t>(</a:t>
            </a:r>
            <a:r>
              <a:rPr lang="en-CA" dirty="0"/>
              <a:t>Frederic </a:t>
            </a:r>
            <a:r>
              <a:rPr lang="en-CA" dirty="0" smtClean="0"/>
              <a:t>Jameson, </a:t>
            </a:r>
            <a:r>
              <a:rPr lang="en-CA" i="1" dirty="0" smtClean="0"/>
              <a:t>The </a:t>
            </a:r>
            <a:r>
              <a:rPr lang="en-CA" i="1" dirty="0"/>
              <a:t>Political Unconscious</a:t>
            </a:r>
            <a:r>
              <a:rPr lang="en-CA" dirty="0"/>
              <a:t>, 1981</a:t>
            </a:r>
            <a:r>
              <a:rPr lang="en-CA" dirty="0" smtClean="0"/>
              <a:t>)</a:t>
            </a:r>
            <a:endParaRPr lang="en-US" dirty="0" smtClean="0"/>
          </a:p>
          <a:p>
            <a:r>
              <a:rPr lang="en-US" dirty="0" smtClean="0"/>
              <a:t>What </a:t>
            </a:r>
            <a:r>
              <a:rPr lang="en-US" dirty="0" smtClean="0"/>
              <a:t>kinds of intellectual or empathetic skills are required to evaluate a question, phenomenon or problem from another individual’s or culture’s perspective</a:t>
            </a:r>
            <a:r>
              <a:rPr lang="en-US" dirty="0" smtClean="0"/>
              <a:t>?</a:t>
            </a:r>
          </a:p>
          <a:p>
            <a:r>
              <a:rPr lang="en-US" dirty="0" smtClean="0"/>
              <a:t>Such </a:t>
            </a:r>
            <a:r>
              <a:rPr lang="en-US" dirty="0" smtClean="0"/>
              <a:t>skills are necessary to cross not only temporal boundaries, but also cultural and disciplinary boundaries.</a:t>
            </a:r>
          </a:p>
          <a:p>
            <a:r>
              <a:rPr lang="en-US" dirty="0" smtClean="0"/>
              <a:t>In our increasingly </a:t>
            </a:r>
            <a:r>
              <a:rPr lang="en-US" dirty="0" smtClean="0"/>
              <a:t>globalized </a:t>
            </a:r>
            <a:r>
              <a:rPr lang="en-US" dirty="0" smtClean="0"/>
              <a:t>world, </a:t>
            </a:r>
            <a:r>
              <a:rPr lang="en-US" dirty="0" smtClean="0"/>
              <a:t>more employers desire employees who are able to analyze situations from </a:t>
            </a:r>
            <a:r>
              <a:rPr lang="en-US" dirty="0" smtClean="0"/>
              <a:t>multidisciplinary </a:t>
            </a:r>
            <a:r>
              <a:rPr lang="en-US" dirty="0" smtClean="0"/>
              <a:t>and multicultural perspectives</a:t>
            </a:r>
            <a:r>
              <a:rPr lang="en-US" dirty="0" smtClean="0"/>
              <a:t>. </a:t>
            </a:r>
            <a:endParaRPr lang="en-US" dirty="0"/>
          </a:p>
        </p:txBody>
      </p:sp>
    </p:spTree>
    <p:extLst>
      <p:ext uri="{BB962C8B-B14F-4D97-AF65-F5344CB8AC3E}">
        <p14:creationId xmlns:p14="http://schemas.microsoft.com/office/powerpoint/2010/main" val="2745894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527370"/>
          </a:xfrm>
        </p:spPr>
        <p:txBody>
          <a:bodyPr/>
          <a:lstStyle/>
          <a:p>
            <a:r>
              <a:rPr lang="en-US" sz="2600" dirty="0"/>
              <a:t>Consumer approach to </a:t>
            </a:r>
            <a:r>
              <a:rPr lang="en-US" sz="2600" dirty="0" smtClean="0"/>
              <a:t>education?</a:t>
            </a:r>
            <a:endParaRPr lang="en-US" sz="2600" dirty="0"/>
          </a:p>
        </p:txBody>
      </p:sp>
      <p:sp>
        <p:nvSpPr>
          <p:cNvPr id="3" name="Content Placeholder 2"/>
          <p:cNvSpPr>
            <a:spLocks noGrp="1"/>
          </p:cNvSpPr>
          <p:nvPr>
            <p:ph idx="1"/>
          </p:nvPr>
        </p:nvSpPr>
        <p:spPr>
          <a:xfrm>
            <a:off x="549275" y="799561"/>
            <a:ext cx="8042276" cy="5690994"/>
          </a:xfrm>
        </p:spPr>
        <p:txBody>
          <a:bodyPr>
            <a:normAutofit fontScale="92500" lnSpcReduction="10000"/>
          </a:bodyPr>
          <a:lstStyle/>
          <a:p>
            <a:r>
              <a:rPr lang="en-US" dirty="0" smtClean="0"/>
              <a:t>Recent critiques of higher education in the United States have </a:t>
            </a:r>
            <a:r>
              <a:rPr lang="en-CA" dirty="0" smtClean="0"/>
              <a:t>questioned whether the university has become a “corporate service </a:t>
            </a:r>
            <a:r>
              <a:rPr lang="en-CA" dirty="0" smtClean="0"/>
              <a:t>station.” </a:t>
            </a:r>
            <a:r>
              <a:rPr lang="en-CA" dirty="0" smtClean="0"/>
              <a:t>Is the point of education now to meet the workforce’s need</a:t>
            </a:r>
            <a:r>
              <a:rPr lang="en-CA" dirty="0" smtClean="0"/>
              <a:t>? Are </a:t>
            </a:r>
            <a:r>
              <a:rPr lang="en-CA" dirty="0" smtClean="0"/>
              <a:t>universities now operating as </a:t>
            </a:r>
            <a:r>
              <a:rPr lang="en-CA" dirty="0"/>
              <a:t>“neoliberal </a:t>
            </a:r>
            <a:r>
              <a:rPr lang="en-CA" dirty="0" smtClean="0"/>
              <a:t>economies,” </a:t>
            </a:r>
            <a:r>
              <a:rPr lang="en-CA" dirty="0"/>
              <a:t>where everything possesses a market </a:t>
            </a:r>
            <a:r>
              <a:rPr lang="en-CA" dirty="0" smtClean="0"/>
              <a:t>value? </a:t>
            </a:r>
            <a:r>
              <a:rPr lang="en-CA" dirty="0"/>
              <a:t>(Seybold, </a:t>
            </a:r>
            <a:r>
              <a:rPr lang="en-CA" dirty="0" smtClean="0"/>
              <a:t>2008; </a:t>
            </a:r>
            <a:r>
              <a:rPr lang="en-CA" dirty="0" err="1"/>
              <a:t>Deresiewicz</a:t>
            </a:r>
            <a:r>
              <a:rPr lang="en-CA" dirty="0"/>
              <a:t>, 2015</a:t>
            </a:r>
            <a:r>
              <a:rPr lang="en-CA" dirty="0" smtClean="0"/>
              <a:t>)</a:t>
            </a:r>
            <a:endParaRPr lang="en-CA" dirty="0" smtClean="0"/>
          </a:p>
          <a:p>
            <a:r>
              <a:rPr lang="en-US" dirty="0"/>
              <a:t>Are such concerns relevant to higher education in Canada</a:t>
            </a:r>
            <a:r>
              <a:rPr lang="en-US" dirty="0" smtClean="0"/>
              <a:t>? </a:t>
            </a:r>
            <a:r>
              <a:rPr lang="en-US" dirty="0"/>
              <a:t>In our changing economic climate, are students being </a:t>
            </a:r>
            <a:r>
              <a:rPr lang="en-US" dirty="0" smtClean="0"/>
              <a:t>forced </a:t>
            </a:r>
            <a:r>
              <a:rPr lang="en-US" dirty="0"/>
              <a:t>to consider their education as a commodity? </a:t>
            </a:r>
          </a:p>
          <a:p>
            <a:r>
              <a:rPr lang="en-CA" dirty="0" smtClean="0"/>
              <a:t>Are students given the freedom to see their education </a:t>
            </a:r>
            <a:r>
              <a:rPr lang="en-CA" dirty="0" smtClean="0"/>
              <a:t>as</a:t>
            </a:r>
            <a:r>
              <a:rPr lang="en-CA" dirty="0" smtClean="0"/>
              <a:t>: </a:t>
            </a:r>
            <a:r>
              <a:rPr lang="en-US" dirty="0" smtClean="0"/>
              <a:t>“creating </a:t>
            </a:r>
            <a:r>
              <a:rPr lang="en-US" dirty="0"/>
              <a:t>creative and independent thought and inquiry, challenging perceived beliefs, exploring new horizons and forgetting external constraints.” </a:t>
            </a:r>
            <a:r>
              <a:rPr lang="en-US" dirty="0" smtClean="0"/>
              <a:t>(Chomsky</a:t>
            </a:r>
            <a:r>
              <a:rPr lang="en-US" dirty="0"/>
              <a:t>, 2011)</a:t>
            </a:r>
          </a:p>
          <a:p>
            <a:endParaRPr lang="en-US" dirty="0"/>
          </a:p>
        </p:txBody>
      </p:sp>
    </p:spTree>
    <p:extLst>
      <p:ext uri="{BB962C8B-B14F-4D97-AF65-F5344CB8AC3E}">
        <p14:creationId xmlns:p14="http://schemas.microsoft.com/office/powerpoint/2010/main" val="2549838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833084"/>
          </a:xfrm>
        </p:spPr>
        <p:txBody>
          <a:bodyPr/>
          <a:lstStyle/>
          <a:p>
            <a:r>
              <a:rPr lang="en-US" sz="2600" dirty="0" smtClean="0"/>
              <a:t>What intellectual skills will be valuable in the near future?</a:t>
            </a:r>
            <a:endParaRPr lang="en-US" sz="2600" dirty="0"/>
          </a:p>
        </p:txBody>
      </p:sp>
      <p:sp>
        <p:nvSpPr>
          <p:cNvPr id="3" name="Content Placeholder 2"/>
          <p:cNvSpPr>
            <a:spLocks noGrp="1"/>
          </p:cNvSpPr>
          <p:nvPr>
            <p:ph idx="1"/>
          </p:nvPr>
        </p:nvSpPr>
        <p:spPr>
          <a:xfrm>
            <a:off x="549275" y="1022968"/>
            <a:ext cx="8042276" cy="5361762"/>
          </a:xfrm>
        </p:spPr>
        <p:txBody>
          <a:bodyPr>
            <a:normAutofit/>
          </a:bodyPr>
          <a:lstStyle/>
          <a:p>
            <a:r>
              <a:rPr lang="en-US" dirty="0" smtClean="0"/>
              <a:t>How can we move beyond a narrow concept of “thinking critically” or “thinking analytically”?</a:t>
            </a:r>
          </a:p>
          <a:p>
            <a:r>
              <a:rPr lang="en-US" dirty="0" smtClean="0"/>
              <a:t>Some of the most ground-breaking </a:t>
            </a:r>
            <a:r>
              <a:rPr lang="en-US" dirty="0"/>
              <a:t>technologies (for example, Artificial Intelligence and Thought identification software</a:t>
            </a:r>
            <a:r>
              <a:rPr lang="en-US" dirty="0" smtClean="0"/>
              <a:t>) </a:t>
            </a:r>
            <a:r>
              <a:rPr lang="en-US" dirty="0" smtClean="0"/>
              <a:t>have the potential to affect every aspect of society (medicine, music, advertising, ethics, policy-making)</a:t>
            </a:r>
          </a:p>
          <a:p>
            <a:r>
              <a:rPr lang="en-US" dirty="0" smtClean="0"/>
              <a:t>How important is it now to seek discussion across disciplinary boundaries, and to promote the value of subjects that are multidisciplinary and transcultural?</a:t>
            </a:r>
            <a:endParaRPr lang="en-US" dirty="0" smtClean="0"/>
          </a:p>
        </p:txBody>
      </p:sp>
    </p:spTree>
    <p:extLst>
      <p:ext uri="{BB962C8B-B14F-4D97-AF65-F5344CB8AC3E}">
        <p14:creationId xmlns:p14="http://schemas.microsoft.com/office/powerpoint/2010/main" val="3697408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7"/>
            <a:ext cx="8042276" cy="350996"/>
          </a:xfrm>
        </p:spPr>
        <p:txBody>
          <a:bodyPr/>
          <a:lstStyle/>
          <a:p>
            <a:r>
              <a:rPr lang="en-US" sz="2600" dirty="0" smtClean="0"/>
              <a:t>Works Cited</a:t>
            </a:r>
            <a:endParaRPr lang="en-US" sz="2600" dirty="0"/>
          </a:p>
        </p:txBody>
      </p:sp>
      <p:sp>
        <p:nvSpPr>
          <p:cNvPr id="3" name="Content Placeholder 2"/>
          <p:cNvSpPr>
            <a:spLocks noGrp="1"/>
          </p:cNvSpPr>
          <p:nvPr>
            <p:ph idx="1"/>
          </p:nvPr>
        </p:nvSpPr>
        <p:spPr>
          <a:xfrm>
            <a:off x="549275" y="599670"/>
            <a:ext cx="8042276" cy="5679235"/>
          </a:xfrm>
        </p:spPr>
        <p:txBody>
          <a:bodyPr>
            <a:normAutofit fontScale="85000" lnSpcReduction="20000"/>
          </a:bodyPr>
          <a:lstStyle/>
          <a:p>
            <a:r>
              <a:rPr lang="en-US" dirty="0" smtClean="0"/>
              <a:t>Chomsky, Noam.</a:t>
            </a:r>
            <a:r>
              <a:rPr lang="en-US" dirty="0"/>
              <a:t> "Public Education Under Massive Corporate Assault—What's Next</a:t>
            </a:r>
            <a:r>
              <a:rPr lang="en-US" dirty="0" smtClean="0"/>
              <a:t>?” </a:t>
            </a:r>
            <a:r>
              <a:rPr lang="en-US" i="1" dirty="0" smtClean="0"/>
              <a:t>AlterNet</a:t>
            </a:r>
            <a:r>
              <a:rPr lang="en-US" dirty="0" smtClean="0"/>
              <a:t> (</a:t>
            </a:r>
            <a:r>
              <a:rPr lang="en-US" dirty="0"/>
              <a:t>August 5, 2011)</a:t>
            </a:r>
            <a:r>
              <a:rPr lang="en-US" dirty="0" smtClean="0"/>
              <a:t>.</a:t>
            </a:r>
          </a:p>
          <a:p>
            <a:r>
              <a:rPr lang="en-US" dirty="0" err="1" smtClean="0"/>
              <a:t>Deresiewicz</a:t>
            </a:r>
            <a:r>
              <a:rPr lang="en-US" dirty="0" smtClean="0"/>
              <a:t>, William. “The Neoliberal Arts: How College Sold Its Soul to the Market.” </a:t>
            </a:r>
            <a:r>
              <a:rPr lang="en-US" i="1" dirty="0" smtClean="0"/>
              <a:t>Harper’s</a:t>
            </a:r>
            <a:r>
              <a:rPr lang="en-US" dirty="0"/>
              <a:t> </a:t>
            </a:r>
            <a:r>
              <a:rPr lang="en-US" dirty="0" smtClean="0"/>
              <a:t>(September 2015), pp.25-32.</a:t>
            </a:r>
          </a:p>
          <a:p>
            <a:r>
              <a:rPr lang="en-US" dirty="0" smtClean="0"/>
              <a:t>Fish, Stanley. “Neoliberalism and Higher Education,” </a:t>
            </a:r>
            <a:r>
              <a:rPr lang="en-US" i="1" dirty="0" smtClean="0"/>
              <a:t>The New York Times</a:t>
            </a:r>
            <a:r>
              <a:rPr lang="en-US" dirty="0" smtClean="0"/>
              <a:t> (March, 2009</a:t>
            </a:r>
            <a:r>
              <a:rPr lang="en-US" dirty="0" smtClean="0"/>
              <a:t>).</a:t>
            </a:r>
            <a:endParaRPr lang="en-US" dirty="0" smtClean="0"/>
          </a:p>
          <a:p>
            <a:r>
              <a:rPr lang="en-US" dirty="0" smtClean="0"/>
              <a:t>Jameson, Frederic. </a:t>
            </a:r>
            <a:r>
              <a:rPr lang="en-US" i="1" dirty="0" smtClean="0"/>
              <a:t>The Political Unconscious: Narrative as  Socially Symbolic Act </a:t>
            </a:r>
            <a:r>
              <a:rPr lang="en-US" dirty="0" smtClean="0"/>
              <a:t>(1981</a:t>
            </a:r>
            <a:r>
              <a:rPr lang="en-US" dirty="0" smtClean="0"/>
              <a:t>).</a:t>
            </a:r>
            <a:endParaRPr lang="en-US" dirty="0" smtClean="0"/>
          </a:p>
          <a:p>
            <a:r>
              <a:rPr lang="en-US" dirty="0" err="1" smtClean="0"/>
              <a:t>Kamenetz</a:t>
            </a:r>
            <a:r>
              <a:rPr lang="en-US" dirty="0"/>
              <a:t>, </a:t>
            </a:r>
            <a:r>
              <a:rPr lang="en-US" dirty="0" smtClean="0"/>
              <a:t>Anya. </a:t>
            </a:r>
            <a:r>
              <a:rPr lang="en-US" i="1" dirty="0"/>
              <a:t>DIY U</a:t>
            </a:r>
            <a:r>
              <a:rPr lang="en-US" i="1" dirty="0" smtClean="0"/>
              <a:t>: </a:t>
            </a:r>
            <a:r>
              <a:rPr lang="en-US" i="1" dirty="0" err="1" smtClean="0"/>
              <a:t>Edupunks</a:t>
            </a:r>
            <a:r>
              <a:rPr lang="en-US" i="1" dirty="0"/>
              <a:t>, </a:t>
            </a:r>
            <a:r>
              <a:rPr lang="en-US" i="1" dirty="0" err="1"/>
              <a:t>Edupreneurs</a:t>
            </a:r>
            <a:r>
              <a:rPr lang="en-US" i="1" dirty="0"/>
              <a:t>, and the Coming Transformation of Higher Education </a:t>
            </a:r>
            <a:r>
              <a:rPr lang="en-US" dirty="0" smtClean="0"/>
              <a:t>(2010)</a:t>
            </a:r>
          </a:p>
          <a:p>
            <a:r>
              <a:rPr lang="en-US" dirty="0" smtClean="0"/>
              <a:t>Keen</a:t>
            </a:r>
            <a:r>
              <a:rPr lang="en-US" dirty="0"/>
              <a:t>, Andrew. </a:t>
            </a:r>
            <a:r>
              <a:rPr lang="en-US" i="1" dirty="0"/>
              <a:t>The Cult of the Amateur: How Today's Internet Is Killing Our </a:t>
            </a:r>
            <a:r>
              <a:rPr lang="en-US" i="1" dirty="0" smtClean="0"/>
              <a:t>Culture </a:t>
            </a:r>
            <a:r>
              <a:rPr lang="en-US" dirty="0" smtClean="0"/>
              <a:t>(2007</a:t>
            </a:r>
            <a:r>
              <a:rPr lang="en-US" dirty="0" smtClean="0"/>
              <a:t>).</a:t>
            </a:r>
            <a:endParaRPr lang="en-US" dirty="0" smtClean="0"/>
          </a:p>
          <a:p>
            <a:r>
              <a:rPr lang="en-US" dirty="0" smtClean="0"/>
              <a:t>Seybold, Peter. “The </a:t>
            </a:r>
            <a:r>
              <a:rPr lang="en-US" dirty="0"/>
              <a:t>Struggle Against the Corporate Takeover of the University," </a:t>
            </a:r>
            <a:r>
              <a:rPr lang="en-US" i="1" dirty="0"/>
              <a:t>Socialism and Democracy </a:t>
            </a:r>
            <a:r>
              <a:rPr lang="en-US" dirty="0"/>
              <a:t>22:1 (</a:t>
            </a:r>
            <a:r>
              <a:rPr lang="en-US" dirty="0" smtClean="0"/>
              <a:t>March, </a:t>
            </a:r>
            <a:r>
              <a:rPr lang="en-US" dirty="0"/>
              <a:t>2008</a:t>
            </a:r>
            <a:r>
              <a:rPr lang="en-US" dirty="0" smtClean="0"/>
              <a:t>)</a:t>
            </a:r>
            <a:r>
              <a:rPr lang="en-US" dirty="0"/>
              <a:t>.</a:t>
            </a:r>
            <a:endParaRPr lang="en-US" dirty="0" smtClean="0"/>
          </a:p>
          <a:p>
            <a:pPr marL="0" indent="0">
              <a:buNone/>
            </a:pPr>
            <a:endParaRPr lang="en-US" dirty="0"/>
          </a:p>
        </p:txBody>
      </p:sp>
    </p:spTree>
    <p:extLst>
      <p:ext uri="{BB962C8B-B14F-4D97-AF65-F5344CB8AC3E}">
        <p14:creationId xmlns:p14="http://schemas.microsoft.com/office/powerpoint/2010/main" val="712409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Custom 1">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3275</TotalTime>
  <Words>935</Words>
  <Application>Microsoft Macintosh PowerPoint</Application>
  <PresentationFormat>On-screen Show (4:3)</PresentationFormat>
  <Paragraphs>45</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Breeze</vt:lpstr>
      <vt:lpstr>The Medieval, the Multidisciplinary, and the Modern University</vt:lpstr>
      <vt:lpstr>Studying The Middle Ages Today</vt:lpstr>
      <vt:lpstr>Are We Guided by a “Cult of the Amateur”?</vt:lpstr>
      <vt:lpstr>Three Concepts of “value” in Discourse on Higher Education</vt:lpstr>
      <vt:lpstr>Presentism</vt:lpstr>
      <vt:lpstr>Presentism</vt:lpstr>
      <vt:lpstr>Consumer approach to education?</vt:lpstr>
      <vt:lpstr>What intellectual skills will be valuable in the near future?</vt:lpstr>
      <vt:lpstr>Works Cited</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Theodore Osborne</dc:creator>
  <cp:lastModifiedBy>Theodore Osborne</cp:lastModifiedBy>
  <cp:revision>118</cp:revision>
  <dcterms:created xsi:type="dcterms:W3CDTF">2015-11-07T22:26:15Z</dcterms:created>
  <dcterms:modified xsi:type="dcterms:W3CDTF">2015-11-17T03:15:27Z</dcterms:modified>
</cp:coreProperties>
</file>